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5" r:id="rId5"/>
    <p:sldId id="258" r:id="rId6"/>
    <p:sldId id="266" r:id="rId7"/>
    <p:sldId id="259" r:id="rId8"/>
    <p:sldId id="267" r:id="rId9"/>
    <p:sldId id="260" r:id="rId10"/>
    <p:sldId id="268" r:id="rId11"/>
    <p:sldId id="261" r:id="rId12"/>
    <p:sldId id="269" r:id="rId13"/>
    <p:sldId id="262" r:id="rId14"/>
    <p:sldId id="270" r:id="rId15"/>
    <p:sldId id="264" r:id="rId16"/>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1260" y="-1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FD14D75-0B7E-4EA7-8433-119F4A983332}"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361347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D14D75-0B7E-4EA7-8433-119F4A983332}"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45794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D14D75-0B7E-4EA7-8433-119F4A983332}"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71765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D14D75-0B7E-4EA7-8433-119F4A983332}"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12810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FD14D75-0B7E-4EA7-8433-119F4A983332}"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63327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FD14D75-0B7E-4EA7-8433-119F4A983332}"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890581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472381" y="4453467"/>
            <a:ext cx="2901255" cy="65503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3471863" y="4453467"/>
            <a:ext cx="2915543" cy="65503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FD14D75-0B7E-4EA7-8433-119F4A983332}" type="datetimeFigureOut">
              <a:rPr lang="en-US" smtClean="0"/>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63106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FD14D75-0B7E-4EA7-8433-119F4A983332}" type="datetimeFigureOut">
              <a:rPr lang="en-US" smtClean="0"/>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81252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14D75-0B7E-4EA7-8433-119F4A983332}" type="datetimeFigureOut">
              <a:rPr lang="en-US" smtClean="0"/>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3775176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D14D75-0B7E-4EA7-8433-119F4A983332}"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106656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D14D75-0B7E-4EA7-8433-119F4A983332}"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D51AA3-87D1-4871-A7E4-ED9776854272}" type="slidenum">
              <a:rPr lang="en-US" smtClean="0"/>
              <a:t>‹Nº›</a:t>
            </a:fld>
            <a:endParaRPr lang="en-US"/>
          </a:p>
        </p:txBody>
      </p:sp>
    </p:spTree>
    <p:extLst>
      <p:ext uri="{BB962C8B-B14F-4D97-AF65-F5344CB8AC3E}">
        <p14:creationId xmlns:p14="http://schemas.microsoft.com/office/powerpoint/2010/main" val="2884714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BFD14D75-0B7E-4EA7-8433-119F4A983332}" type="datetimeFigureOut">
              <a:rPr lang="en-US" smtClean="0"/>
              <a:t>7/16/2021</a:t>
            </a:fld>
            <a:endParaRPr lang="en-US"/>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A6D51AA3-87D1-4871-A7E4-ED9776854272}" type="slidenum">
              <a:rPr lang="en-US" smtClean="0"/>
              <a:t>‹Nº›</a:t>
            </a:fld>
            <a:endParaRPr lang="en-US"/>
          </a:p>
        </p:txBody>
      </p:sp>
    </p:spTree>
    <p:extLst>
      <p:ext uri="{BB962C8B-B14F-4D97-AF65-F5344CB8AC3E}">
        <p14:creationId xmlns:p14="http://schemas.microsoft.com/office/powerpoint/2010/main" val="3487862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n 1">
            <a:extLst>
              <a:ext uri="{FF2B5EF4-FFF2-40B4-BE49-F238E27FC236}">
                <a16:creationId xmlns:a16="http://schemas.microsoft.com/office/drawing/2014/main" id="{6C08F393-5BDF-4A9B-B67F-556F412372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340" y="480204"/>
            <a:ext cx="1365546" cy="13418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72190031-0C09-49C1-8723-947AF39385E0}"/>
              </a:ext>
            </a:extLst>
          </p:cNvPr>
          <p:cNvSpPr>
            <a:spLocks noChangeArrowheads="1"/>
          </p:cNvSpPr>
          <p:nvPr/>
        </p:nvSpPr>
        <p:spPr bwMode="auto">
          <a:xfrm>
            <a:off x="0" y="4191868"/>
            <a:ext cx="103939" cy="20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endParaRPr lang="en-US" sz="1013"/>
          </a:p>
        </p:txBody>
      </p:sp>
      <p:sp>
        <p:nvSpPr>
          <p:cNvPr id="9" name="Rectangle 10">
            <a:extLst>
              <a:ext uri="{FF2B5EF4-FFF2-40B4-BE49-F238E27FC236}">
                <a16:creationId xmlns:a16="http://schemas.microsoft.com/office/drawing/2014/main" id="{00E1043B-1CCB-4028-B510-30EB45F8259B}"/>
              </a:ext>
            </a:extLst>
          </p:cNvPr>
          <p:cNvSpPr>
            <a:spLocks noChangeArrowheads="1"/>
          </p:cNvSpPr>
          <p:nvPr/>
        </p:nvSpPr>
        <p:spPr bwMode="auto">
          <a:xfrm>
            <a:off x="0" y="4424363"/>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t" anchorCtr="0" compatLnSpc="1">
            <a:prstTxWarp prst="textNoShape">
              <a:avLst/>
            </a:prstTxWarp>
          </a:bodyPr>
          <a:lstStyle/>
          <a:p>
            <a:endParaRPr lang="en-US" sz="1013"/>
          </a:p>
        </p:txBody>
      </p:sp>
      <p:sp>
        <p:nvSpPr>
          <p:cNvPr id="11" name="Rectangle 12">
            <a:extLst>
              <a:ext uri="{FF2B5EF4-FFF2-40B4-BE49-F238E27FC236}">
                <a16:creationId xmlns:a16="http://schemas.microsoft.com/office/drawing/2014/main" id="{808CCC76-0C4B-415E-8168-7B65C01761F4}"/>
              </a:ext>
            </a:extLst>
          </p:cNvPr>
          <p:cNvSpPr>
            <a:spLocks noChangeArrowheads="1"/>
          </p:cNvSpPr>
          <p:nvPr/>
        </p:nvSpPr>
        <p:spPr bwMode="auto">
          <a:xfrm>
            <a:off x="2501506" y="1080419"/>
            <a:ext cx="2782493" cy="58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lvl1pPr eaLnBrk="0" fontAlgn="base" hangingPunct="0">
              <a:spcBef>
                <a:spcPct val="0"/>
              </a:spcBef>
              <a:spcAft>
                <a:spcPct val="0"/>
              </a:spcAft>
              <a:tabLst>
                <a:tab pos="1976438" algn="l"/>
              </a:tabLst>
              <a:defRPr>
                <a:solidFill>
                  <a:schemeClr val="tx1"/>
                </a:solidFill>
                <a:latin typeface="Arial" panose="020B0604020202020204" pitchFamily="34" charset="0"/>
              </a:defRPr>
            </a:lvl1pPr>
            <a:lvl2pPr eaLnBrk="0" fontAlgn="base" hangingPunct="0">
              <a:spcBef>
                <a:spcPct val="0"/>
              </a:spcBef>
              <a:spcAft>
                <a:spcPct val="0"/>
              </a:spcAft>
              <a:tabLst>
                <a:tab pos="1976438" algn="l"/>
              </a:tabLst>
              <a:defRPr>
                <a:solidFill>
                  <a:schemeClr val="tx1"/>
                </a:solidFill>
                <a:latin typeface="Arial" panose="020B0604020202020204" pitchFamily="34" charset="0"/>
              </a:defRPr>
            </a:lvl2pPr>
            <a:lvl3pPr eaLnBrk="0" fontAlgn="base" hangingPunct="0">
              <a:spcBef>
                <a:spcPct val="0"/>
              </a:spcBef>
              <a:spcAft>
                <a:spcPct val="0"/>
              </a:spcAft>
              <a:tabLst>
                <a:tab pos="1976438" algn="l"/>
              </a:tabLst>
              <a:defRPr>
                <a:solidFill>
                  <a:schemeClr val="tx1"/>
                </a:solidFill>
                <a:latin typeface="Arial" panose="020B0604020202020204" pitchFamily="34" charset="0"/>
              </a:defRPr>
            </a:lvl3pPr>
            <a:lvl4pPr eaLnBrk="0" fontAlgn="base" hangingPunct="0">
              <a:spcBef>
                <a:spcPct val="0"/>
              </a:spcBef>
              <a:spcAft>
                <a:spcPct val="0"/>
              </a:spcAft>
              <a:tabLst>
                <a:tab pos="1976438" algn="l"/>
              </a:tabLst>
              <a:defRPr>
                <a:solidFill>
                  <a:schemeClr val="tx1"/>
                </a:solidFill>
                <a:latin typeface="Arial" panose="020B0604020202020204" pitchFamily="34" charset="0"/>
              </a:defRPr>
            </a:lvl4pPr>
            <a:lvl5pPr eaLnBrk="0" fontAlgn="base" hangingPunct="0">
              <a:spcBef>
                <a:spcPct val="0"/>
              </a:spcBef>
              <a:spcAft>
                <a:spcPct val="0"/>
              </a:spcAft>
              <a:tabLst>
                <a:tab pos="1976438" algn="l"/>
              </a:tabLst>
              <a:defRPr>
                <a:solidFill>
                  <a:schemeClr val="tx1"/>
                </a:solidFill>
                <a:latin typeface="Arial" panose="020B0604020202020204" pitchFamily="34" charset="0"/>
              </a:defRPr>
            </a:lvl5pPr>
            <a:lvl6pPr eaLnBrk="0" fontAlgn="base" hangingPunct="0">
              <a:spcBef>
                <a:spcPct val="0"/>
              </a:spcBef>
              <a:spcAft>
                <a:spcPct val="0"/>
              </a:spcAft>
              <a:tabLst>
                <a:tab pos="1976438" algn="l"/>
              </a:tabLst>
              <a:defRPr>
                <a:solidFill>
                  <a:schemeClr val="tx1"/>
                </a:solidFill>
                <a:latin typeface="Arial" panose="020B0604020202020204" pitchFamily="34" charset="0"/>
              </a:defRPr>
            </a:lvl6pPr>
            <a:lvl7pPr eaLnBrk="0" fontAlgn="base" hangingPunct="0">
              <a:spcBef>
                <a:spcPct val="0"/>
              </a:spcBef>
              <a:spcAft>
                <a:spcPct val="0"/>
              </a:spcAft>
              <a:tabLst>
                <a:tab pos="1976438" algn="l"/>
              </a:tabLst>
              <a:defRPr>
                <a:solidFill>
                  <a:schemeClr val="tx1"/>
                </a:solidFill>
                <a:latin typeface="Arial" panose="020B0604020202020204" pitchFamily="34" charset="0"/>
              </a:defRPr>
            </a:lvl7pPr>
            <a:lvl8pPr eaLnBrk="0" fontAlgn="base" hangingPunct="0">
              <a:spcBef>
                <a:spcPct val="0"/>
              </a:spcBef>
              <a:spcAft>
                <a:spcPct val="0"/>
              </a:spcAft>
              <a:tabLst>
                <a:tab pos="1976438" algn="l"/>
              </a:tabLst>
              <a:defRPr>
                <a:solidFill>
                  <a:schemeClr val="tx1"/>
                </a:solidFill>
                <a:latin typeface="Arial" panose="020B0604020202020204" pitchFamily="34" charset="0"/>
              </a:defRPr>
            </a:lvl8pPr>
            <a:lvl9pPr eaLnBrk="0" fontAlgn="base" hangingPunct="0">
              <a:spcBef>
                <a:spcPct val="0"/>
              </a:spcBef>
              <a:spcAft>
                <a:spcPct val="0"/>
              </a:spcAft>
              <a:tabLst>
                <a:tab pos="1976438" algn="l"/>
              </a:tabLst>
              <a:defRPr>
                <a:solidFill>
                  <a:schemeClr val="tx1"/>
                </a:solidFill>
                <a:latin typeface="Arial" panose="020B0604020202020204" pitchFamily="34" charset="0"/>
              </a:defRPr>
            </a:lvl9pPr>
          </a:lstStyle>
          <a:p>
            <a:pPr defTabSz="514356">
              <a:tabLst>
                <a:tab pos="1111760" algn="l"/>
              </a:tabLst>
            </a:pPr>
            <a:r>
              <a:rPr lang="es-MX" altLang="en-US" sz="1238" b="1" dirty="0">
                <a:solidFill>
                  <a:srgbClr val="44546A"/>
                </a:solidFill>
                <a:ea typeface="Calibri" panose="020F0502020204030204" pitchFamily="34" charset="0"/>
                <a:cs typeface="Arial" panose="020B0604020202020204" pitchFamily="34" charset="0"/>
              </a:rPr>
              <a:t>Instituto Mexicano de </a:t>
            </a:r>
            <a:endParaRPr lang="en-US" altLang="en-US" sz="619" dirty="0"/>
          </a:p>
          <a:p>
            <a:pPr defTabSz="514356">
              <a:tabLst>
                <a:tab pos="1111760" algn="l"/>
              </a:tabLst>
            </a:pPr>
            <a:r>
              <a:rPr lang="es-MX" altLang="en-US" sz="1238" b="1" dirty="0">
                <a:solidFill>
                  <a:srgbClr val="44546A"/>
                </a:solidFill>
                <a:ea typeface="Calibri" panose="020F0502020204030204" pitchFamily="34" charset="0"/>
                <a:cs typeface="Arial" panose="020B0604020202020204" pitchFamily="34" charset="0"/>
              </a:rPr>
              <a:t>Estudios Superiores y de Posgrado</a:t>
            </a:r>
            <a:endParaRPr lang="en-US" altLang="en-US" sz="619" dirty="0"/>
          </a:p>
          <a:p>
            <a:pPr defTabSz="514356">
              <a:tabLst>
                <a:tab pos="1111760" algn="l"/>
              </a:tabLst>
            </a:pPr>
            <a:endParaRPr lang="en-US" altLang="en-US" sz="1013" dirty="0"/>
          </a:p>
        </p:txBody>
      </p:sp>
      <p:sp>
        <p:nvSpPr>
          <p:cNvPr id="12" name="CuadroTexto 11">
            <a:extLst>
              <a:ext uri="{FF2B5EF4-FFF2-40B4-BE49-F238E27FC236}">
                <a16:creationId xmlns:a16="http://schemas.microsoft.com/office/drawing/2014/main" id="{E4E75B4F-DBB7-459D-AD3A-83EC41E354B0}"/>
              </a:ext>
            </a:extLst>
          </p:cNvPr>
          <p:cNvSpPr txBox="1"/>
          <p:nvPr/>
        </p:nvSpPr>
        <p:spPr>
          <a:xfrm>
            <a:off x="424898" y="2685143"/>
            <a:ext cx="2303788" cy="2430474"/>
          </a:xfrm>
          <a:prstGeom prst="rect">
            <a:avLst/>
          </a:prstGeom>
          <a:noFill/>
        </p:spPr>
        <p:txBody>
          <a:bodyPr wrap="square" rtlCol="0">
            <a:spAutoFit/>
          </a:bodyPr>
          <a:lstStyle/>
          <a:p>
            <a:pPr algn="ctr"/>
            <a:endParaRPr lang="es-MX" sz="1013" b="1" dirty="0"/>
          </a:p>
          <a:p>
            <a:pPr algn="ctr"/>
            <a:endParaRPr lang="es-MX" sz="1013" b="1" dirty="0"/>
          </a:p>
          <a:p>
            <a:pPr algn="ctr"/>
            <a:endParaRPr lang="es-MX" sz="1013" b="1" dirty="0"/>
          </a:p>
          <a:p>
            <a:pPr algn="ctr"/>
            <a:endParaRPr lang="es-MX" sz="1013" b="1" dirty="0"/>
          </a:p>
          <a:p>
            <a:pPr algn="ctr"/>
            <a:endParaRPr lang="es-MX" sz="1013" b="1" dirty="0"/>
          </a:p>
          <a:p>
            <a:pPr algn="ctr"/>
            <a:endParaRPr lang="es-MX" sz="1013" b="1" dirty="0"/>
          </a:p>
          <a:p>
            <a:pPr algn="ctr"/>
            <a:endParaRPr lang="es-MX" sz="1013" b="1" dirty="0"/>
          </a:p>
          <a:p>
            <a:pPr algn="ctr"/>
            <a:r>
              <a:rPr lang="es-MX" sz="1013" b="1" dirty="0"/>
              <a:t>Integrantes del Equipo</a:t>
            </a:r>
          </a:p>
          <a:p>
            <a:endParaRPr lang="es-MX" sz="1013" dirty="0"/>
          </a:p>
          <a:p>
            <a:endParaRPr lang="es-MX" sz="1013" dirty="0"/>
          </a:p>
          <a:p>
            <a:r>
              <a:rPr lang="es-MX" sz="1013" dirty="0"/>
              <a:t>Iván García</a:t>
            </a:r>
          </a:p>
          <a:p>
            <a:r>
              <a:rPr lang="es-MX" sz="1013" dirty="0"/>
              <a:t>Argelia  flores</a:t>
            </a:r>
          </a:p>
          <a:p>
            <a:r>
              <a:rPr lang="es-MX" sz="1013" dirty="0"/>
              <a:t>Martin   Cruz</a:t>
            </a:r>
          </a:p>
          <a:p>
            <a:endParaRPr lang="es-MX" sz="1013" dirty="0"/>
          </a:p>
          <a:p>
            <a:endParaRPr lang="en-US" sz="1013" dirty="0"/>
          </a:p>
        </p:txBody>
      </p:sp>
      <p:sp>
        <p:nvSpPr>
          <p:cNvPr id="2" name="AutoShape 2" descr="blob:https://web.whatsapp.com/b5413aec-2619-4bb2-8064-85062d6192d2"/>
          <p:cNvSpPr>
            <a:spLocks noChangeAspect="1" noChangeArrowheads="1"/>
          </p:cNvSpPr>
          <p:nvPr/>
        </p:nvSpPr>
        <p:spPr bwMode="auto">
          <a:xfrm>
            <a:off x="87511" y="4085927"/>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s-ES" sz="1013"/>
          </a:p>
        </p:txBody>
      </p:sp>
      <p:pic>
        <p:nvPicPr>
          <p:cNvPr id="10" name="Imagen 9"/>
          <p:cNvPicPr>
            <a:picLocks noChangeAspect="1"/>
          </p:cNvPicPr>
          <p:nvPr/>
        </p:nvPicPr>
        <p:blipFill>
          <a:blip r:embed="rId3"/>
          <a:stretch>
            <a:fillRect/>
          </a:stretch>
        </p:blipFill>
        <p:spPr>
          <a:xfrm>
            <a:off x="2330586" y="2685142"/>
            <a:ext cx="4161124" cy="3091543"/>
          </a:xfrm>
          <a:prstGeom prst="rect">
            <a:avLst/>
          </a:prstGeom>
        </p:spPr>
      </p:pic>
    </p:spTree>
    <p:extLst>
      <p:ext uri="{BB962C8B-B14F-4D97-AF65-F5344CB8AC3E}">
        <p14:creationId xmlns:p14="http://schemas.microsoft.com/office/powerpoint/2010/main" val="3737540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FD467-3CCC-4411-8E33-599514EA67C6}"/>
              </a:ext>
            </a:extLst>
          </p:cNvPr>
          <p:cNvSpPr>
            <a:spLocks noGrp="1"/>
          </p:cNvSpPr>
          <p:nvPr>
            <p:ph type="title"/>
          </p:nvPr>
        </p:nvSpPr>
        <p:spPr>
          <a:xfrm>
            <a:off x="471488" y="306214"/>
            <a:ext cx="5915025" cy="561618"/>
          </a:xfrm>
        </p:spPr>
        <p:txBody>
          <a:bodyPr/>
          <a:lstStyle/>
          <a:p>
            <a:pPr algn="ctr"/>
            <a:r>
              <a:rPr lang="es-MX" dirty="0"/>
              <a:t>SERVICIOS</a:t>
            </a:r>
            <a:endParaRPr lang="en-US" dirty="0"/>
          </a:p>
        </p:txBody>
      </p:sp>
      <p:sp>
        <p:nvSpPr>
          <p:cNvPr id="3" name="Marcador de contenido 2">
            <a:extLst>
              <a:ext uri="{FF2B5EF4-FFF2-40B4-BE49-F238E27FC236}">
                <a16:creationId xmlns:a16="http://schemas.microsoft.com/office/drawing/2014/main" id="{E1D4CC83-052D-4003-A8EF-00D6184331CF}"/>
              </a:ext>
            </a:extLst>
          </p:cNvPr>
          <p:cNvSpPr>
            <a:spLocks noGrp="1"/>
          </p:cNvSpPr>
          <p:nvPr>
            <p:ph idx="1"/>
          </p:nvPr>
        </p:nvSpPr>
        <p:spPr>
          <a:xfrm>
            <a:off x="471489" y="1150056"/>
            <a:ext cx="2481262" cy="7279569"/>
          </a:xfrm>
          <a:ln>
            <a:solidFill>
              <a:schemeClr val="tx1"/>
            </a:solidFill>
          </a:ln>
        </p:spPr>
        <p:txBody>
          <a:bodyPr>
            <a:normAutofit fontScale="47500" lnSpcReduction="20000"/>
          </a:bodyPr>
          <a:lstStyle/>
          <a:p>
            <a:r>
              <a:rPr lang="es-ES" sz="1900" b="1" dirty="0">
                <a:solidFill>
                  <a:srgbClr val="00A6CE"/>
                </a:solidFill>
                <a:effectLst/>
              </a:rPr>
              <a:t>Escuelas</a:t>
            </a:r>
            <a:endParaRPr lang="es-ES" sz="1900" b="1" dirty="0"/>
          </a:p>
          <a:p>
            <a:r>
              <a:rPr lang="es-ES" sz="1900" b="0" dirty="0">
                <a:effectLst/>
              </a:rPr>
              <a:t>Brinda a tus alumnos la oportunidad de conocer dos espacios únicos, visual e interactivo donde aprenderán sobre maravillosas especies a través de un educativo y divertido recorrido, partiendo desde el fondo del océano hasta la fría Antártida conociendo </a:t>
            </a:r>
            <a:r>
              <a:rPr lang="es-ES" sz="1900" b="1" dirty="0">
                <a:effectLst/>
              </a:rPr>
              <a:t>más de 350 especies y más de 14,000 ejemplares</a:t>
            </a:r>
            <a:r>
              <a:rPr lang="es-ES" sz="1900" b="0" dirty="0">
                <a:effectLst/>
              </a:rPr>
              <a:t> como tiburones, caballitos de mar, tortugas, cocodrilos, pirañas, medusas, corales y nuestros maravillosos pingüinos, conoce este maravilloso mundo a través de</a:t>
            </a:r>
            <a:r>
              <a:rPr lang="es-ES" sz="1900" b="1" dirty="0">
                <a:effectLst/>
              </a:rPr>
              <a:t> 48 diferentes exhibiciones</a:t>
            </a:r>
            <a:r>
              <a:rPr lang="es-ES" sz="1900" b="0" dirty="0">
                <a:effectLst/>
              </a:rPr>
              <a:t> ambientadas en espacios cerrados con instalaciones de clase mundial, tecnológico y educativo en torno al agua y la vida marina, contamos con materiales e instrumentos didácticos de la más avanzada tecnología para realizar experimentos divertidos y distintas prácticas relacionadas con la vida acuática y marina, la conservación y la reproducción de especies.</a:t>
            </a:r>
            <a:endParaRPr lang="es-ES" sz="1900" dirty="0"/>
          </a:p>
          <a:p>
            <a:pPr>
              <a:buFont typeface="Arial" panose="020B0604020202020204" pitchFamily="34" charset="0"/>
              <a:buChar char="•"/>
            </a:pPr>
            <a:r>
              <a:rPr lang="es-ES" sz="1900" dirty="0"/>
              <a:t>Misión: Inspirar pasión por la vida marina.</a:t>
            </a:r>
          </a:p>
          <a:p>
            <a:pPr>
              <a:buFont typeface="Arial" panose="020B0604020202020204" pitchFamily="34" charset="0"/>
              <a:buChar char="•"/>
            </a:pPr>
            <a:r>
              <a:rPr lang="es-ES" sz="1900" dirty="0"/>
              <a:t>Visión. Crear protectores del mundo marino.</a:t>
            </a:r>
          </a:p>
          <a:p>
            <a:pPr>
              <a:buFont typeface="Arial" panose="020B0604020202020204" pitchFamily="34" charset="0"/>
              <a:buChar char="•"/>
            </a:pPr>
            <a:r>
              <a:rPr lang="es-ES" sz="1900" dirty="0"/>
              <a:t>Valores. Calidez, respeto, pasión, compromiso y excelencia.</a:t>
            </a:r>
          </a:p>
          <a:p>
            <a:r>
              <a:rPr lang="es-ES" sz="1900" dirty="0"/>
              <a:t>El Acuario Inbursa y Acuario Interactivo, </a:t>
            </a:r>
            <a:r>
              <a:rPr lang="es-ES" sz="1900" b="1" dirty="0"/>
              <a:t>son espacios educativos avalados por la SEP</a:t>
            </a:r>
            <a:r>
              <a:rPr lang="es-ES" sz="1900" dirty="0"/>
              <a:t>, en nuestros recorridos tenemos expertos que le brindaran la mejor experiencia a sus alumnos.</a:t>
            </a:r>
          </a:p>
          <a:p>
            <a:r>
              <a:rPr lang="es-ES" sz="1900" dirty="0"/>
              <a:t>Contamos con todos los protocolos de seguridad y atención para tener la mejor experiencia.</a:t>
            </a:r>
          </a:p>
          <a:p>
            <a:r>
              <a:rPr lang="es-ES" sz="1900" b="1" dirty="0"/>
              <a:t>Servicios:</a:t>
            </a:r>
          </a:p>
          <a:p>
            <a:pPr>
              <a:buFont typeface="Arial" panose="020B0604020202020204" pitchFamily="34" charset="0"/>
              <a:buChar char="•"/>
            </a:pPr>
            <a:r>
              <a:rPr lang="es-ES" sz="1900" dirty="0"/>
              <a:t>Seguro de gastos médicos dentro de nuestras instalaciones.</a:t>
            </a:r>
          </a:p>
          <a:p>
            <a:pPr>
              <a:buFont typeface="Arial" panose="020B0604020202020204" pitchFamily="34" charset="0"/>
              <a:buChar char="•"/>
            </a:pPr>
            <a:r>
              <a:rPr lang="es-ES" sz="1900" dirty="0"/>
              <a:t>Baños</a:t>
            </a:r>
          </a:p>
          <a:p>
            <a:pPr>
              <a:buFont typeface="Arial" panose="020B0604020202020204" pitchFamily="34" charset="0"/>
              <a:buChar char="•"/>
            </a:pPr>
            <a:r>
              <a:rPr lang="es-ES" sz="1900" dirty="0"/>
              <a:t>Apoyo médico y de emergencia</a:t>
            </a:r>
          </a:p>
          <a:p>
            <a:pPr>
              <a:buFont typeface="Arial" panose="020B0604020202020204" pitchFamily="34" charset="0"/>
              <a:buChar char="•"/>
            </a:pPr>
            <a:r>
              <a:rPr lang="es-ES" sz="1900" dirty="0"/>
              <a:t>Adaptación para visitantes con diversas capacidades.</a:t>
            </a:r>
          </a:p>
          <a:p>
            <a:pPr>
              <a:buFont typeface="Arial" panose="020B0604020202020204" pitchFamily="34" charset="0"/>
              <a:buChar char="•"/>
            </a:pPr>
            <a:r>
              <a:rPr lang="es-ES" sz="1900" dirty="0"/>
              <a:t>Infografía clara y atractiva de acuerdo a las últimas novedades en el mundo.</a:t>
            </a:r>
          </a:p>
          <a:p>
            <a:r>
              <a:rPr lang="es-ES" sz="1900" b="1" dirty="0"/>
              <a:t>Que ofrecemos:</a:t>
            </a:r>
          </a:p>
          <a:p>
            <a:pPr>
              <a:buFont typeface="Arial" panose="020B0604020202020204" pitchFamily="34" charset="0"/>
              <a:buChar char="•"/>
            </a:pPr>
            <a:r>
              <a:rPr lang="es-ES" sz="1900" dirty="0"/>
              <a:t>Visitas de reconocimiento para el director y un acompañante (previo a la visita.)</a:t>
            </a:r>
          </a:p>
          <a:p>
            <a:pPr>
              <a:buFont typeface="Arial" panose="020B0604020202020204" pitchFamily="34" charset="0"/>
              <a:buChar char="•"/>
            </a:pPr>
            <a:r>
              <a:rPr lang="es-ES" sz="1900" dirty="0"/>
              <a:t>1 cortesía por cada 20 alumnos pagados</a:t>
            </a:r>
          </a:p>
          <a:p>
            <a:pPr>
              <a:buFont typeface="Arial" panose="020B0604020202020204" pitchFamily="34" charset="0"/>
              <a:buChar char="•"/>
            </a:pPr>
            <a:r>
              <a:rPr lang="es-ES" sz="1900" dirty="0"/>
              <a:t>Alto contenido educativo</a:t>
            </a:r>
          </a:p>
          <a:p>
            <a:pPr>
              <a:buFont typeface="Arial" panose="020B0604020202020204" pitchFamily="34" charset="0"/>
              <a:buChar char="•"/>
            </a:pPr>
            <a:r>
              <a:rPr lang="es-ES" sz="1900" dirty="0"/>
              <a:t>Box lunch</a:t>
            </a:r>
          </a:p>
          <a:p>
            <a:pPr>
              <a:buFont typeface="Arial" panose="020B0604020202020204" pitchFamily="34" charset="0"/>
              <a:buChar char="•"/>
            </a:pPr>
            <a:r>
              <a:rPr lang="es-ES" sz="1900" dirty="0"/>
              <a:t>Guías de apoyo para el maestro sobre los contenidos del acuario para apoyar sus planes de trabajo.</a:t>
            </a:r>
          </a:p>
          <a:p>
            <a:pPr>
              <a:buFont typeface="Arial" panose="020B0604020202020204" pitchFamily="34" charset="0"/>
              <a:buChar char="•"/>
            </a:pPr>
            <a:r>
              <a:rPr lang="es-ES" sz="1900" dirty="0"/>
              <a:t>Recorrido guiado con lenguaje y contenido adaptado a diversos niveles educativos.</a:t>
            </a:r>
          </a:p>
          <a:p>
            <a:pPr marL="0" indent="0">
              <a:buNone/>
            </a:pPr>
            <a:endParaRPr lang="en-US" dirty="0"/>
          </a:p>
        </p:txBody>
      </p:sp>
      <p:sp>
        <p:nvSpPr>
          <p:cNvPr id="4" name="Marcador de contenido 2">
            <a:extLst>
              <a:ext uri="{FF2B5EF4-FFF2-40B4-BE49-F238E27FC236}">
                <a16:creationId xmlns:a16="http://schemas.microsoft.com/office/drawing/2014/main" id="{CE78ADD6-CBFD-4038-82B2-621869C79CFB}"/>
              </a:ext>
            </a:extLst>
          </p:cNvPr>
          <p:cNvSpPr txBox="1">
            <a:spLocks/>
          </p:cNvSpPr>
          <p:nvPr/>
        </p:nvSpPr>
        <p:spPr>
          <a:xfrm>
            <a:off x="2952751" y="1150056"/>
            <a:ext cx="2481262" cy="7279569"/>
          </a:xfrm>
          <a:prstGeom prst="rect">
            <a:avLst/>
          </a:prstGeom>
          <a:ln>
            <a:solidFill>
              <a:schemeClr val="tx1"/>
            </a:solidFill>
          </a:ln>
        </p:spPr>
        <p:txBody>
          <a:bodyPr vert="horz" lIns="91440" tIns="45720" rIns="91440" bIns="45720" rtlCol="0">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b="1" dirty="0">
                <a:solidFill>
                  <a:srgbClr val="00A6CE"/>
                </a:solidFill>
                <a:effectLst/>
              </a:rPr>
              <a:t>Ventas Corporativas</a:t>
            </a:r>
            <a:endParaRPr lang="es-ES" b="1" dirty="0"/>
          </a:p>
          <a:p>
            <a:r>
              <a:rPr lang="es-ES" dirty="0"/>
              <a:t>Pregunta por los beneficios que Acuario Inbursa ofrece a las empresa e instituciones, tenemos el mejor esquema de beneficios que se adaptará a tus necesidades y de tus colaboradores.</a:t>
            </a:r>
          </a:p>
          <a:p>
            <a:r>
              <a:rPr lang="es-ES" b="1" dirty="0">
                <a:solidFill>
                  <a:srgbClr val="00A6CE"/>
                </a:solidFill>
                <a:effectLst/>
              </a:rPr>
              <a:t>¿Qué ofrecemos?</a:t>
            </a:r>
            <a:endParaRPr lang="es-ES" b="1" dirty="0">
              <a:effectLst/>
            </a:endParaRPr>
          </a:p>
          <a:p>
            <a:pPr marL="742950" lvl="1" indent="-285750">
              <a:buFont typeface="Arial" panose="020B0604020202020204" pitchFamily="34" charset="0"/>
              <a:buChar char="•"/>
            </a:pPr>
            <a:r>
              <a:rPr lang="es-ES" b="0" dirty="0">
                <a:effectLst/>
              </a:rPr>
              <a:t>Atención personal a empresas</a:t>
            </a:r>
            <a:endParaRPr lang="es-ES" dirty="0">
              <a:effectLst/>
            </a:endParaRPr>
          </a:p>
          <a:p>
            <a:pPr marL="742950" lvl="1" indent="-285750">
              <a:buFont typeface="Arial" panose="020B0604020202020204" pitchFamily="34" charset="0"/>
              <a:buChar char="•"/>
            </a:pPr>
            <a:r>
              <a:rPr lang="es-ES" b="0" dirty="0">
                <a:effectLst/>
              </a:rPr>
              <a:t>Realización de preventas </a:t>
            </a:r>
            <a:r>
              <a:rPr lang="es-ES" b="0" dirty="0" err="1">
                <a:effectLst/>
              </a:rPr>
              <a:t>coporativas</a:t>
            </a:r>
            <a:endParaRPr lang="es-ES" dirty="0">
              <a:effectLst/>
            </a:endParaRPr>
          </a:p>
          <a:p>
            <a:pPr marL="742950" lvl="1" indent="-285750">
              <a:buFont typeface="Arial" panose="020B0604020202020204" pitchFamily="34" charset="0"/>
              <a:buChar char="•"/>
            </a:pPr>
            <a:r>
              <a:rPr lang="es-ES" b="0" dirty="0">
                <a:effectLst/>
              </a:rPr>
              <a:t>Compra de boletos</a:t>
            </a:r>
            <a:endParaRPr lang="es-ES" dirty="0">
              <a:effectLst/>
            </a:endParaRPr>
          </a:p>
          <a:p>
            <a:pPr marL="742950" lvl="1" indent="-285750">
              <a:buFont typeface="Arial" panose="020B0604020202020204" pitchFamily="34" charset="0"/>
              <a:buChar char="•"/>
            </a:pPr>
            <a:r>
              <a:rPr lang="es-ES" b="0" dirty="0">
                <a:effectLst/>
              </a:rPr>
              <a:t>Distintos esquemas de convenios de descuento</a:t>
            </a:r>
            <a:endParaRPr lang="es-ES" dirty="0">
              <a:effectLst/>
            </a:endParaRPr>
          </a:p>
          <a:p>
            <a:pPr marL="742950" lvl="1" indent="-285750">
              <a:buFont typeface="Arial" panose="020B0604020202020204" pitchFamily="34" charset="0"/>
              <a:buChar char="•"/>
            </a:pPr>
            <a:r>
              <a:rPr lang="es-ES" b="0" dirty="0">
                <a:effectLst/>
              </a:rPr>
              <a:t>Grupos mayoristas</a:t>
            </a:r>
            <a:endParaRPr lang="es-ES" dirty="0">
              <a:effectLst/>
            </a:endParaRPr>
          </a:p>
          <a:p>
            <a:pPr marL="742950" lvl="1" indent="-285750">
              <a:buFont typeface="Arial" panose="020B0604020202020204" pitchFamily="34" charset="0"/>
              <a:buChar char="•"/>
            </a:pPr>
            <a:r>
              <a:rPr lang="es-ES" b="0" dirty="0">
                <a:effectLst/>
              </a:rPr>
              <a:t>Cursos de verano</a:t>
            </a:r>
            <a:endParaRPr lang="es-ES" dirty="0">
              <a:effectLst/>
            </a:endParaRPr>
          </a:p>
          <a:p>
            <a:pPr marL="742950" lvl="1" indent="-285750">
              <a:buFont typeface="Arial" panose="020B0604020202020204" pitchFamily="34" charset="0"/>
              <a:buChar char="•"/>
            </a:pPr>
            <a:r>
              <a:rPr lang="es-ES" b="0" dirty="0">
                <a:effectLst/>
              </a:rPr>
              <a:t>Recorridos del día del niño, día de la familia, etc.</a:t>
            </a:r>
            <a:br>
              <a:rPr lang="es-ES" b="0" dirty="0">
                <a:effectLst/>
              </a:rPr>
            </a:br>
            <a:endParaRPr lang="es-ES" dirty="0">
              <a:effectLst/>
            </a:endParaRPr>
          </a:p>
          <a:p>
            <a:r>
              <a:rPr lang="es-ES" b="1" dirty="0">
                <a:solidFill>
                  <a:srgbClr val="00A6CE"/>
                </a:solidFill>
                <a:effectLst/>
              </a:rPr>
              <a:t>Eventos especiales</a:t>
            </a:r>
            <a:endParaRPr lang="es-ES" b="1" dirty="0"/>
          </a:p>
          <a:p>
            <a:r>
              <a:rPr lang="es-ES" b="0" dirty="0">
                <a:effectLst/>
              </a:rPr>
              <a:t>Vive una experiencia inolvidable en un ambiente totalmente único dentro de la Ciudad de México, como es el Acuario Inbursa. En un concepto único y de primer nivel podrás realizar tus eventos en un majestuoso escenario natural rodeado de sorprendentes especies marinas, ideal para tus eventos especiales.</a:t>
            </a:r>
            <a:endParaRPr lang="es-ES" dirty="0"/>
          </a:p>
          <a:p>
            <a:r>
              <a:rPr lang="es-ES" b="1" dirty="0">
                <a:solidFill>
                  <a:srgbClr val="00A6CE"/>
                </a:solidFill>
                <a:effectLst/>
              </a:rPr>
              <a:t>Eventos Sociales </a:t>
            </a:r>
            <a:endParaRPr lang="es-ES" b="1" dirty="0">
              <a:effectLst/>
            </a:endParaRPr>
          </a:p>
          <a:p>
            <a:pPr marL="742950" lvl="1" indent="-285750">
              <a:buFont typeface="Arial" panose="020B0604020202020204" pitchFamily="34" charset="0"/>
              <a:buChar char="•"/>
            </a:pPr>
            <a:r>
              <a:rPr lang="es-ES" b="0" dirty="0">
                <a:effectLst/>
              </a:rPr>
              <a:t>Propuestas de matrimonio, cenas románticas, XV años, bodas, recorridos familiares, sesión de fotos, etc.</a:t>
            </a:r>
            <a:endParaRPr lang="es-ES" dirty="0">
              <a:effectLst/>
            </a:endParaRPr>
          </a:p>
          <a:p>
            <a:r>
              <a:rPr lang="es-ES" b="1" dirty="0">
                <a:solidFill>
                  <a:srgbClr val="00A6CE"/>
                </a:solidFill>
                <a:effectLst/>
              </a:rPr>
              <a:t>Otros Eventos </a:t>
            </a:r>
            <a:endParaRPr lang="es-ES" b="1" dirty="0">
              <a:effectLst/>
            </a:endParaRPr>
          </a:p>
          <a:p>
            <a:pPr marL="742950" lvl="1" indent="-285750">
              <a:buFont typeface="Arial" panose="020B0604020202020204" pitchFamily="34" charset="0"/>
              <a:buChar char="•"/>
            </a:pPr>
            <a:r>
              <a:rPr lang="es-ES" b="0" dirty="0">
                <a:effectLst/>
              </a:rPr>
              <a:t>Renta de locación para grabación, lanzamiento de productos, activaciones, etc.</a:t>
            </a:r>
            <a:endParaRPr lang="es-ES" dirty="0">
              <a:effectLst/>
            </a:endParaRPr>
          </a:p>
          <a:p>
            <a:pPr marL="0" indent="0">
              <a:buFont typeface="Arial" panose="020B0604020202020204" pitchFamily="34" charset="0"/>
              <a:buNone/>
            </a:pPr>
            <a:endParaRPr lang="en-US" dirty="0"/>
          </a:p>
        </p:txBody>
      </p:sp>
      <p:sp>
        <p:nvSpPr>
          <p:cNvPr id="5" name="CuadroTexto 4">
            <a:extLst>
              <a:ext uri="{FF2B5EF4-FFF2-40B4-BE49-F238E27FC236}">
                <a16:creationId xmlns:a16="http://schemas.microsoft.com/office/drawing/2014/main" id="{1B46451D-74BF-47A4-B27E-51251439327C}"/>
              </a:ext>
            </a:extLst>
          </p:cNvPr>
          <p:cNvSpPr txBox="1"/>
          <p:nvPr/>
        </p:nvSpPr>
        <p:spPr>
          <a:xfrm>
            <a:off x="471488" y="8429625"/>
            <a:ext cx="2481262" cy="3609975"/>
          </a:xfrm>
          <a:prstGeom prst="rect">
            <a:avLst/>
          </a:prstGeom>
          <a:noFill/>
        </p:spPr>
        <p:txBody>
          <a:bodyPr wrap="square" rtlCol="0">
            <a:spAutoFit/>
          </a:bodyPr>
          <a:lstStyle/>
          <a:p>
            <a:endParaRPr lang="en-US" dirty="0"/>
          </a:p>
        </p:txBody>
      </p:sp>
      <p:pic>
        <p:nvPicPr>
          <p:cNvPr id="7" name="Imagen 6" descr="Imagen que contiene persona, parado, televisión, hombre&#10;&#10;Descripción generada automáticamente">
            <a:extLst>
              <a:ext uri="{FF2B5EF4-FFF2-40B4-BE49-F238E27FC236}">
                <a16:creationId xmlns:a16="http://schemas.microsoft.com/office/drawing/2014/main" id="{7635620B-3000-4DD6-95D6-FFB6723EF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 y="8429625"/>
            <a:ext cx="2481262" cy="1771650"/>
          </a:xfrm>
          <a:prstGeom prst="rect">
            <a:avLst/>
          </a:prstGeom>
        </p:spPr>
      </p:pic>
      <p:pic>
        <p:nvPicPr>
          <p:cNvPr id="10" name="Imagen 9" descr="Imagen de la pantalla de un videojuego&#10;&#10;Descripción generada automáticamente con confianza baja">
            <a:extLst>
              <a:ext uri="{FF2B5EF4-FFF2-40B4-BE49-F238E27FC236}">
                <a16:creationId xmlns:a16="http://schemas.microsoft.com/office/drawing/2014/main" id="{8B02FAED-51AC-4DA7-9365-EF7C8E073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10201275"/>
            <a:ext cx="2481262" cy="1395710"/>
          </a:xfrm>
          <a:prstGeom prst="rect">
            <a:avLst/>
          </a:prstGeom>
        </p:spPr>
      </p:pic>
      <p:pic>
        <p:nvPicPr>
          <p:cNvPr id="12" name="Imagen 11" descr="Imagen que contiene tabla, interior, silla, cuarto&#10;&#10;Descripción generada automáticamente">
            <a:extLst>
              <a:ext uri="{FF2B5EF4-FFF2-40B4-BE49-F238E27FC236}">
                <a16:creationId xmlns:a16="http://schemas.microsoft.com/office/drawing/2014/main" id="{EA762B61-290E-4294-8513-9FDB62A3C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51" y="8429624"/>
            <a:ext cx="2481262" cy="1771649"/>
          </a:xfrm>
          <a:prstGeom prst="rect">
            <a:avLst/>
          </a:prstGeom>
        </p:spPr>
      </p:pic>
      <p:pic>
        <p:nvPicPr>
          <p:cNvPr id="14" name="Imagen 13" descr="Una captura de un videojuego&#10;&#10;Descripción generada automáticamente con confianza baja">
            <a:extLst>
              <a:ext uri="{FF2B5EF4-FFF2-40B4-BE49-F238E27FC236}">
                <a16:creationId xmlns:a16="http://schemas.microsoft.com/office/drawing/2014/main" id="{7C890ACA-E418-4F15-9818-6CAF3C00F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749" y="10201273"/>
            <a:ext cx="2481264" cy="1395711"/>
          </a:xfrm>
          <a:prstGeom prst="rect">
            <a:avLst/>
          </a:prstGeom>
        </p:spPr>
      </p:pic>
    </p:spTree>
    <p:extLst>
      <p:ext uri="{BB962C8B-B14F-4D97-AF65-F5344CB8AC3E}">
        <p14:creationId xmlns:p14="http://schemas.microsoft.com/office/powerpoint/2010/main" val="20860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2D0B6-E241-478D-9BEB-4DBF10071539}"/>
              </a:ext>
            </a:extLst>
          </p:cNvPr>
          <p:cNvSpPr>
            <a:spLocks noGrp="1"/>
          </p:cNvSpPr>
          <p:nvPr>
            <p:ph type="title"/>
          </p:nvPr>
        </p:nvSpPr>
        <p:spPr/>
        <p:txBody>
          <a:bodyPr/>
          <a:lstStyle/>
          <a:p>
            <a:r>
              <a:rPr lang="es-MX" b="1" dirty="0"/>
              <a:t>GALERIA</a:t>
            </a:r>
            <a:endParaRPr lang="en-US" b="1" dirty="0"/>
          </a:p>
        </p:txBody>
      </p:sp>
      <p:sp>
        <p:nvSpPr>
          <p:cNvPr id="3" name="Marcador de contenido 2">
            <a:extLst>
              <a:ext uri="{FF2B5EF4-FFF2-40B4-BE49-F238E27FC236}">
                <a16:creationId xmlns:a16="http://schemas.microsoft.com/office/drawing/2014/main" id="{7B1C689C-8FFC-47A5-AB31-E3BBF6CBB875}"/>
              </a:ext>
            </a:extLst>
          </p:cNvPr>
          <p:cNvSpPr>
            <a:spLocks noGrp="1"/>
          </p:cNvSpPr>
          <p:nvPr>
            <p:ph idx="1"/>
          </p:nvPr>
        </p:nvSpPr>
        <p:spPr/>
        <p:txBody>
          <a:bodyPr/>
          <a:lstStyle/>
          <a:p>
            <a:r>
              <a:rPr lang="es-MX" dirty="0"/>
              <a:t>Es una breve descripción de cada una de nuestras áreas y la mayor parte son fotos de todas las zonas del acuario.</a:t>
            </a:r>
          </a:p>
          <a:p>
            <a:pPr marL="0" indent="0">
              <a:buNone/>
            </a:pPr>
            <a:endParaRPr lang="es-MX" dirty="0"/>
          </a:p>
          <a:p>
            <a:pPr marL="0" indent="0">
              <a:buNone/>
            </a:pPr>
            <a:endParaRPr lang="en-US" dirty="0"/>
          </a:p>
        </p:txBody>
      </p:sp>
    </p:spTree>
    <p:extLst>
      <p:ext uri="{BB962C8B-B14F-4D97-AF65-F5344CB8AC3E}">
        <p14:creationId xmlns:p14="http://schemas.microsoft.com/office/powerpoint/2010/main" val="246502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95391-A7AB-44A4-BDB6-171D6E0DB91C}"/>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2AA2DE9E-ABA8-411B-B96B-8D77BF5DC2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529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D060C7-C059-4BD5-8153-DAEAF0CB482B}"/>
              </a:ext>
            </a:extLst>
          </p:cNvPr>
          <p:cNvSpPr>
            <a:spLocks noGrp="1"/>
          </p:cNvSpPr>
          <p:nvPr>
            <p:ph type="title"/>
          </p:nvPr>
        </p:nvSpPr>
        <p:spPr/>
        <p:txBody>
          <a:bodyPr/>
          <a:lstStyle/>
          <a:p>
            <a:r>
              <a:rPr lang="es-MX" b="1" dirty="0"/>
              <a:t>CONTACTO</a:t>
            </a:r>
            <a:endParaRPr lang="en-US" b="1" dirty="0"/>
          </a:p>
        </p:txBody>
      </p:sp>
      <p:sp>
        <p:nvSpPr>
          <p:cNvPr id="3" name="Marcador de contenido 2">
            <a:extLst>
              <a:ext uri="{FF2B5EF4-FFF2-40B4-BE49-F238E27FC236}">
                <a16:creationId xmlns:a16="http://schemas.microsoft.com/office/drawing/2014/main" id="{1F846BC0-6844-4CA8-8423-6D7A2F9BEBA0}"/>
              </a:ext>
            </a:extLst>
          </p:cNvPr>
          <p:cNvSpPr>
            <a:spLocks noGrp="1"/>
          </p:cNvSpPr>
          <p:nvPr>
            <p:ph idx="1"/>
          </p:nvPr>
        </p:nvSpPr>
        <p:spPr/>
        <p:txBody>
          <a:bodyPr/>
          <a:lstStyle/>
          <a:p>
            <a:r>
              <a:rPr lang="es-MX" dirty="0"/>
              <a:t>En esta se encontrara un mapa con nuestra ubicación.</a:t>
            </a:r>
          </a:p>
          <a:p>
            <a:r>
              <a:rPr lang="es-MX" dirty="0"/>
              <a:t>Una área de contacto donde dejaras nombre, Email, teléfono, asunto y un mensaje.</a:t>
            </a:r>
          </a:p>
          <a:p>
            <a:r>
              <a:rPr lang="es-MX" dirty="0"/>
              <a:t>Una área donde esta nuestra dirección, Email, teléfono, horarios de atención.</a:t>
            </a:r>
            <a:endParaRPr lang="en-US" dirty="0"/>
          </a:p>
        </p:txBody>
      </p:sp>
    </p:spTree>
    <p:extLst>
      <p:ext uri="{BB962C8B-B14F-4D97-AF65-F5344CB8AC3E}">
        <p14:creationId xmlns:p14="http://schemas.microsoft.com/office/powerpoint/2010/main" val="182806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3815B7-EDB3-4701-92CC-05A8F9DA0011}"/>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E1D152A6-D900-4D23-8F27-BAE01847F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085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31682" y="4282381"/>
            <a:ext cx="5339098" cy="3159261"/>
          </a:xfrm>
          <a:prstGeom prst="rect">
            <a:avLst/>
          </a:prstGeom>
        </p:spPr>
      </p:pic>
    </p:spTree>
    <p:extLst>
      <p:ext uri="{BB962C8B-B14F-4D97-AF65-F5344CB8AC3E}">
        <p14:creationId xmlns:p14="http://schemas.microsoft.com/office/powerpoint/2010/main" val="1129914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D9CDCA-462E-45FE-8787-34330F1D08F0}"/>
              </a:ext>
            </a:extLst>
          </p:cNvPr>
          <p:cNvSpPr>
            <a:spLocks noGrp="1"/>
          </p:cNvSpPr>
          <p:nvPr>
            <p:ph type="title"/>
          </p:nvPr>
        </p:nvSpPr>
        <p:spPr>
          <a:xfrm>
            <a:off x="471488" y="649115"/>
            <a:ext cx="5915025" cy="1687686"/>
          </a:xfrm>
        </p:spPr>
        <p:txBody>
          <a:bodyPr/>
          <a:lstStyle/>
          <a:p>
            <a:r>
              <a:rPr lang="es-MX" dirty="0"/>
              <a:t>El proyecto es un Acuario</a:t>
            </a:r>
            <a:endParaRPr lang="en-US" dirty="0"/>
          </a:p>
        </p:txBody>
      </p:sp>
      <p:sp>
        <p:nvSpPr>
          <p:cNvPr id="3" name="Marcador de contenido 2">
            <a:extLst>
              <a:ext uri="{FF2B5EF4-FFF2-40B4-BE49-F238E27FC236}">
                <a16:creationId xmlns:a16="http://schemas.microsoft.com/office/drawing/2014/main" id="{AC478F48-F8E6-4B0D-8922-28A12713F1C5}"/>
              </a:ext>
            </a:extLst>
          </p:cNvPr>
          <p:cNvSpPr>
            <a:spLocks noGrp="1"/>
          </p:cNvSpPr>
          <p:nvPr>
            <p:ph idx="1"/>
          </p:nvPr>
        </p:nvSpPr>
        <p:spPr/>
        <p:txBody>
          <a:bodyPr/>
          <a:lstStyle/>
          <a:p>
            <a:r>
              <a:rPr lang="es-MX" dirty="0"/>
              <a:t>Estará conformado por las siguientes paginas web </a:t>
            </a:r>
            <a:r>
              <a:rPr lang="en-US" dirty="0"/>
              <a:t>:</a:t>
            </a:r>
          </a:p>
          <a:p>
            <a:endParaRPr lang="en-US" dirty="0"/>
          </a:p>
          <a:p>
            <a:r>
              <a:rPr lang="en-US" dirty="0"/>
              <a:t>INICIO</a:t>
            </a:r>
          </a:p>
          <a:p>
            <a:r>
              <a:rPr lang="en-US" dirty="0"/>
              <a:t>NOSTROS</a:t>
            </a:r>
          </a:p>
          <a:p>
            <a:r>
              <a:rPr lang="en-US" dirty="0"/>
              <a:t>SERVICIOS</a:t>
            </a:r>
          </a:p>
          <a:p>
            <a:r>
              <a:rPr lang="en-US" dirty="0"/>
              <a:t>GALERIA</a:t>
            </a:r>
          </a:p>
          <a:p>
            <a:r>
              <a:rPr lang="en-US" dirty="0"/>
              <a:t>CONTACTO</a:t>
            </a:r>
          </a:p>
          <a:p>
            <a:endParaRPr lang="en-US" dirty="0"/>
          </a:p>
          <a:p>
            <a:endParaRPr lang="en-US" dirty="0"/>
          </a:p>
          <a:p>
            <a:endParaRPr lang="en-US" dirty="0"/>
          </a:p>
          <a:p>
            <a:endParaRPr lang="en-US" dirty="0"/>
          </a:p>
          <a:p>
            <a:endParaRPr lang="es-MX" dirty="0"/>
          </a:p>
        </p:txBody>
      </p:sp>
      <p:sp>
        <p:nvSpPr>
          <p:cNvPr id="4" name="AutoShape 2" descr="blob:https://web.whatsapp.com/b5413aec-2619-4bb2-8064-85062d6192d2"/>
          <p:cNvSpPr>
            <a:spLocks noChangeAspect="1" noChangeArrowheads="1"/>
          </p:cNvSpPr>
          <p:nvPr/>
        </p:nvSpPr>
        <p:spPr bwMode="auto">
          <a:xfrm>
            <a:off x="3108412" y="6332190"/>
            <a:ext cx="171450" cy="171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s-ES" sz="1013"/>
          </a:p>
        </p:txBody>
      </p:sp>
      <p:pic>
        <p:nvPicPr>
          <p:cNvPr id="5" name="Imagen 4"/>
          <p:cNvPicPr>
            <a:picLocks noChangeAspect="1"/>
          </p:cNvPicPr>
          <p:nvPr/>
        </p:nvPicPr>
        <p:blipFill>
          <a:blip r:embed="rId2"/>
          <a:stretch>
            <a:fillRect/>
          </a:stretch>
        </p:blipFill>
        <p:spPr>
          <a:xfrm>
            <a:off x="2651422" y="4194628"/>
            <a:ext cx="3560692" cy="4611876"/>
          </a:xfrm>
          <a:prstGeom prst="rect">
            <a:avLst/>
          </a:prstGeom>
        </p:spPr>
      </p:pic>
    </p:spTree>
    <p:extLst>
      <p:ext uri="{BB962C8B-B14F-4D97-AF65-F5344CB8AC3E}">
        <p14:creationId xmlns:p14="http://schemas.microsoft.com/office/powerpoint/2010/main" val="281783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59F6D-A389-49FC-9147-967CE58B2822}"/>
              </a:ext>
            </a:extLst>
          </p:cNvPr>
          <p:cNvSpPr>
            <a:spLocks noGrp="1"/>
          </p:cNvSpPr>
          <p:nvPr>
            <p:ph type="title"/>
          </p:nvPr>
        </p:nvSpPr>
        <p:spPr/>
        <p:txBody>
          <a:bodyPr/>
          <a:lstStyle/>
          <a:p>
            <a:pPr algn="ctr"/>
            <a:r>
              <a:rPr lang="es-MX" b="1" dirty="0"/>
              <a:t>ESQUEMA DE SITIO</a:t>
            </a:r>
            <a:endParaRPr lang="en-US" b="1" dirty="0"/>
          </a:p>
        </p:txBody>
      </p:sp>
      <p:pic>
        <p:nvPicPr>
          <p:cNvPr id="20" name="Marcador de contenido 19" descr="Imagen que contiene Forma&#10;&#10;Descripción generada automáticamente">
            <a:extLst>
              <a:ext uri="{FF2B5EF4-FFF2-40B4-BE49-F238E27FC236}">
                <a16:creationId xmlns:a16="http://schemas.microsoft.com/office/drawing/2014/main" id="{74EF096C-1434-4018-8FB2-478858E248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301" y="3005670"/>
            <a:ext cx="1512495" cy="940843"/>
          </a:xfrm>
        </p:spPr>
      </p:pic>
      <p:pic>
        <p:nvPicPr>
          <p:cNvPr id="22" name="Imagen 21" descr="Interfaz de usuario gráfica, Aplicación&#10;&#10;Descripción generada automáticamente">
            <a:extLst>
              <a:ext uri="{FF2B5EF4-FFF2-40B4-BE49-F238E27FC236}">
                <a16:creationId xmlns:a16="http://schemas.microsoft.com/office/drawing/2014/main" id="{6FC4A6A3-745F-4FE0-A391-CC04F009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02" y="6096000"/>
            <a:ext cx="1314779" cy="1146572"/>
          </a:xfrm>
          <a:prstGeom prst="rect">
            <a:avLst/>
          </a:prstGeom>
        </p:spPr>
      </p:pic>
      <p:pic>
        <p:nvPicPr>
          <p:cNvPr id="24" name="Imagen 23" descr="Imagen que contiene Gráfico&#10;&#10;Descripción generada automáticamente">
            <a:extLst>
              <a:ext uri="{FF2B5EF4-FFF2-40B4-BE49-F238E27FC236}">
                <a16:creationId xmlns:a16="http://schemas.microsoft.com/office/drawing/2014/main" id="{98BFDCE9-F007-44F7-AC06-93F71239E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844" y="6096000"/>
            <a:ext cx="1421255" cy="1146572"/>
          </a:xfrm>
          <a:prstGeom prst="rect">
            <a:avLst/>
          </a:prstGeom>
        </p:spPr>
      </p:pic>
      <p:pic>
        <p:nvPicPr>
          <p:cNvPr id="26" name="Imagen 25" descr="Gráfico&#10;&#10;Descripción generada automáticamente">
            <a:extLst>
              <a:ext uri="{FF2B5EF4-FFF2-40B4-BE49-F238E27FC236}">
                <a16:creationId xmlns:a16="http://schemas.microsoft.com/office/drawing/2014/main" id="{A5AB050E-A44C-4E1D-B406-11566521D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3969" y="6130617"/>
            <a:ext cx="1314779" cy="1111955"/>
          </a:xfrm>
          <a:prstGeom prst="rect">
            <a:avLst/>
          </a:prstGeom>
        </p:spPr>
      </p:pic>
      <p:pic>
        <p:nvPicPr>
          <p:cNvPr id="28" name="Imagen 27" descr="Interfaz de usuario gráfica&#10;&#10;Descripción generada automáticamente">
            <a:extLst>
              <a:ext uri="{FF2B5EF4-FFF2-40B4-BE49-F238E27FC236}">
                <a16:creationId xmlns:a16="http://schemas.microsoft.com/office/drawing/2014/main" id="{EBF5CC6C-8D51-48DC-8F06-B0034F4EAE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3138" y="6085285"/>
            <a:ext cx="1571316" cy="1202619"/>
          </a:xfrm>
          <a:prstGeom prst="rect">
            <a:avLst/>
          </a:prstGeom>
        </p:spPr>
      </p:pic>
    </p:spTree>
    <p:extLst>
      <p:ext uri="{BB962C8B-B14F-4D97-AF65-F5344CB8AC3E}">
        <p14:creationId xmlns:p14="http://schemas.microsoft.com/office/powerpoint/2010/main" val="244533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ACUARIO</a:t>
            </a:r>
          </a:p>
        </p:txBody>
      </p:sp>
      <p:pic>
        <p:nvPicPr>
          <p:cNvPr id="3074" name="Picture 2" descr="Las etiquetas semánticas de HTML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4242" y="2423886"/>
            <a:ext cx="4734519"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77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EA198-CB59-4C84-B707-B3C883A3E1B1}"/>
              </a:ext>
            </a:extLst>
          </p:cNvPr>
          <p:cNvSpPr>
            <a:spLocks noGrp="1"/>
          </p:cNvSpPr>
          <p:nvPr>
            <p:ph type="title"/>
          </p:nvPr>
        </p:nvSpPr>
        <p:spPr/>
        <p:txBody>
          <a:bodyPr/>
          <a:lstStyle/>
          <a:p>
            <a:r>
              <a:rPr lang="es-MX" b="1" dirty="0"/>
              <a:t>INICIO</a:t>
            </a:r>
            <a:endParaRPr lang="en-US" b="1" dirty="0"/>
          </a:p>
        </p:txBody>
      </p:sp>
      <p:sp>
        <p:nvSpPr>
          <p:cNvPr id="3" name="Marcador de contenido 2">
            <a:extLst>
              <a:ext uri="{FF2B5EF4-FFF2-40B4-BE49-F238E27FC236}">
                <a16:creationId xmlns:a16="http://schemas.microsoft.com/office/drawing/2014/main" id="{160F859C-6BB9-4D44-A0A7-203E0FEAFBCA}"/>
              </a:ext>
            </a:extLst>
          </p:cNvPr>
          <p:cNvSpPr>
            <a:spLocks noGrp="1"/>
          </p:cNvSpPr>
          <p:nvPr>
            <p:ph idx="1"/>
          </p:nvPr>
        </p:nvSpPr>
        <p:spPr/>
        <p:txBody>
          <a:bodyPr/>
          <a:lstStyle/>
          <a:p>
            <a:pPr algn="just"/>
            <a:r>
              <a:rPr lang="es-MX" dirty="0"/>
              <a:t>Es donde encontramos la estructura de la pagina.</a:t>
            </a:r>
          </a:p>
          <a:p>
            <a:pPr algn="just"/>
            <a:r>
              <a:rPr lang="es-MX" dirty="0"/>
              <a:t>Un encabezado en el cual tenemos el logotipo del acuario, seguido de las demás paginas donde encontramos información sobre nosotros, nuestros servicios, una galería, y por ultimo un contacto.</a:t>
            </a:r>
          </a:p>
          <a:p>
            <a:pPr algn="just"/>
            <a:r>
              <a:rPr lang="es-MX" dirty="0"/>
              <a:t>En le cuerpo del correo una breve descripción de nosotros, algunos de nuestros eventos y promociones si lo adquieres en línea.</a:t>
            </a:r>
          </a:p>
          <a:p>
            <a:pPr algn="just"/>
            <a:r>
              <a:rPr lang="es-MX" dirty="0"/>
              <a:t>Un pie de pagina en donde nos dejas tu Email para recibir información de ofertas y noticias de nosotros.</a:t>
            </a:r>
          </a:p>
          <a:p>
            <a:pPr marL="0" indent="0">
              <a:buNone/>
            </a:pPr>
            <a:endParaRPr lang="es-MX" dirty="0"/>
          </a:p>
          <a:p>
            <a:pPr marL="0" indent="0">
              <a:buNone/>
            </a:pPr>
            <a:endParaRPr lang="es-MX" dirty="0"/>
          </a:p>
          <a:p>
            <a:endParaRPr lang="en-US" dirty="0"/>
          </a:p>
        </p:txBody>
      </p:sp>
    </p:spTree>
    <p:extLst>
      <p:ext uri="{BB962C8B-B14F-4D97-AF65-F5344CB8AC3E}">
        <p14:creationId xmlns:p14="http://schemas.microsoft.com/office/powerpoint/2010/main" val="1295303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9D17B-629D-480C-B87F-A24656DFF92C}"/>
              </a:ext>
            </a:extLst>
          </p:cNvPr>
          <p:cNvSpPr>
            <a:spLocks noGrp="1"/>
          </p:cNvSpPr>
          <p:nvPr>
            <p:ph type="title"/>
          </p:nvPr>
        </p:nvSpPr>
        <p:spPr>
          <a:xfrm>
            <a:off x="389196" y="420150"/>
            <a:ext cx="5771930" cy="530533"/>
          </a:xfrm>
        </p:spPr>
        <p:txBody>
          <a:bodyPr>
            <a:normAutofit fontScale="90000"/>
          </a:bodyPr>
          <a:lstStyle/>
          <a:p>
            <a:pPr algn="ctr"/>
            <a:r>
              <a:rPr lang="es-MX" dirty="0"/>
              <a:t>INICIO</a:t>
            </a:r>
            <a:endParaRPr lang="en-US" dirty="0"/>
          </a:p>
        </p:txBody>
      </p:sp>
      <p:pic>
        <p:nvPicPr>
          <p:cNvPr id="5" name="Marcador de contenido 4" descr="Logotipo, nombre de la empresa&#10;&#10;Descripción generada automáticamente">
            <a:extLst>
              <a:ext uri="{FF2B5EF4-FFF2-40B4-BE49-F238E27FC236}">
                <a16:creationId xmlns:a16="http://schemas.microsoft.com/office/drawing/2014/main" id="{985BE87B-F97A-4682-A963-977752C7D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196" y="1251087"/>
            <a:ext cx="879231" cy="796507"/>
          </a:xfrm>
        </p:spPr>
      </p:pic>
      <p:sp>
        <p:nvSpPr>
          <p:cNvPr id="10" name="CuadroTexto 9">
            <a:extLst>
              <a:ext uri="{FF2B5EF4-FFF2-40B4-BE49-F238E27FC236}">
                <a16:creationId xmlns:a16="http://schemas.microsoft.com/office/drawing/2014/main" id="{DFE0AC9B-475A-4A6D-9460-7EB2BAA85FC9}"/>
              </a:ext>
            </a:extLst>
          </p:cNvPr>
          <p:cNvSpPr txBox="1"/>
          <p:nvPr/>
        </p:nvSpPr>
        <p:spPr>
          <a:xfrm>
            <a:off x="1268427" y="1799385"/>
            <a:ext cx="959900" cy="248209"/>
          </a:xfrm>
          <a:prstGeom prst="rect">
            <a:avLst/>
          </a:prstGeom>
          <a:noFill/>
          <a:ln>
            <a:solidFill>
              <a:schemeClr val="tx1"/>
            </a:solidFill>
          </a:ln>
        </p:spPr>
        <p:txBody>
          <a:bodyPr wrap="square" rtlCol="0">
            <a:spAutoFit/>
          </a:bodyPr>
          <a:lstStyle/>
          <a:p>
            <a:pPr algn="ctr"/>
            <a:r>
              <a:rPr lang="es-MX" sz="1013" b="1" dirty="0">
                <a:latin typeface="Algerian" panose="04020705040A02060702" pitchFamily="82" charset="0"/>
              </a:rPr>
              <a:t>NOSTROS</a:t>
            </a:r>
            <a:endParaRPr lang="en-US" sz="1013" b="1" dirty="0">
              <a:latin typeface="Algerian" panose="04020705040A02060702" pitchFamily="82" charset="0"/>
            </a:endParaRPr>
          </a:p>
        </p:txBody>
      </p:sp>
      <p:sp>
        <p:nvSpPr>
          <p:cNvPr id="11" name="CuadroTexto 10">
            <a:extLst>
              <a:ext uri="{FF2B5EF4-FFF2-40B4-BE49-F238E27FC236}">
                <a16:creationId xmlns:a16="http://schemas.microsoft.com/office/drawing/2014/main" id="{DE9FE8D9-E647-400B-9528-29F6624095C6}"/>
              </a:ext>
            </a:extLst>
          </p:cNvPr>
          <p:cNvSpPr txBox="1"/>
          <p:nvPr/>
        </p:nvSpPr>
        <p:spPr>
          <a:xfrm>
            <a:off x="2315261" y="1799385"/>
            <a:ext cx="959900" cy="248209"/>
          </a:xfrm>
          <a:prstGeom prst="rect">
            <a:avLst/>
          </a:prstGeom>
          <a:noFill/>
          <a:ln>
            <a:solidFill>
              <a:schemeClr val="tx1"/>
            </a:solidFill>
          </a:ln>
        </p:spPr>
        <p:txBody>
          <a:bodyPr wrap="square" rtlCol="0">
            <a:spAutoFit/>
          </a:bodyPr>
          <a:lstStyle/>
          <a:p>
            <a:pPr algn="ctr"/>
            <a:r>
              <a:rPr lang="es-MX" sz="1013" b="1" dirty="0">
                <a:latin typeface="Algerian" panose="04020705040A02060702" pitchFamily="82" charset="0"/>
              </a:rPr>
              <a:t>SERVICIOS</a:t>
            </a:r>
            <a:endParaRPr lang="en-US" sz="1013" b="1" dirty="0">
              <a:latin typeface="Algerian" panose="04020705040A02060702" pitchFamily="82" charset="0"/>
            </a:endParaRPr>
          </a:p>
        </p:txBody>
      </p:sp>
      <p:sp>
        <p:nvSpPr>
          <p:cNvPr id="12" name="CuadroTexto 11">
            <a:extLst>
              <a:ext uri="{FF2B5EF4-FFF2-40B4-BE49-F238E27FC236}">
                <a16:creationId xmlns:a16="http://schemas.microsoft.com/office/drawing/2014/main" id="{4A46993B-F419-4F0C-A0C8-A37392AF20E7}"/>
              </a:ext>
            </a:extLst>
          </p:cNvPr>
          <p:cNvSpPr txBox="1"/>
          <p:nvPr/>
        </p:nvSpPr>
        <p:spPr>
          <a:xfrm>
            <a:off x="3362095" y="1799385"/>
            <a:ext cx="959900" cy="248209"/>
          </a:xfrm>
          <a:prstGeom prst="rect">
            <a:avLst/>
          </a:prstGeom>
          <a:noFill/>
          <a:ln>
            <a:solidFill>
              <a:schemeClr val="tx1"/>
            </a:solidFill>
          </a:ln>
        </p:spPr>
        <p:txBody>
          <a:bodyPr wrap="square" rtlCol="0">
            <a:spAutoFit/>
          </a:bodyPr>
          <a:lstStyle/>
          <a:p>
            <a:pPr algn="ctr"/>
            <a:r>
              <a:rPr lang="es-MX" sz="1013" b="1" dirty="0">
                <a:latin typeface="Algerian" panose="04020705040A02060702" pitchFamily="82" charset="0"/>
              </a:rPr>
              <a:t>GALERIA </a:t>
            </a:r>
            <a:endParaRPr lang="en-US" sz="1013" b="1" dirty="0">
              <a:latin typeface="Algerian" panose="04020705040A02060702" pitchFamily="82" charset="0"/>
            </a:endParaRPr>
          </a:p>
        </p:txBody>
      </p:sp>
      <p:sp>
        <p:nvSpPr>
          <p:cNvPr id="13" name="CuadroTexto 12">
            <a:extLst>
              <a:ext uri="{FF2B5EF4-FFF2-40B4-BE49-F238E27FC236}">
                <a16:creationId xmlns:a16="http://schemas.microsoft.com/office/drawing/2014/main" id="{6F814CCF-1586-442E-95E8-81121F5D0EEF}"/>
              </a:ext>
            </a:extLst>
          </p:cNvPr>
          <p:cNvSpPr txBox="1"/>
          <p:nvPr/>
        </p:nvSpPr>
        <p:spPr>
          <a:xfrm>
            <a:off x="4457014" y="1804861"/>
            <a:ext cx="959900" cy="248209"/>
          </a:xfrm>
          <a:prstGeom prst="rect">
            <a:avLst/>
          </a:prstGeom>
          <a:noFill/>
          <a:ln>
            <a:solidFill>
              <a:schemeClr val="tx1"/>
            </a:solidFill>
          </a:ln>
        </p:spPr>
        <p:txBody>
          <a:bodyPr wrap="square" rtlCol="0">
            <a:spAutoFit/>
          </a:bodyPr>
          <a:lstStyle/>
          <a:p>
            <a:pPr algn="ctr"/>
            <a:r>
              <a:rPr lang="es-MX" sz="1013" b="1" dirty="0">
                <a:latin typeface="Algerian" panose="04020705040A02060702" pitchFamily="82" charset="0"/>
              </a:rPr>
              <a:t>CONTACTO</a:t>
            </a:r>
            <a:endParaRPr lang="en-US" sz="1013" b="1" dirty="0">
              <a:latin typeface="Algerian" panose="04020705040A02060702" pitchFamily="82" charset="0"/>
            </a:endParaRPr>
          </a:p>
        </p:txBody>
      </p:sp>
      <p:sp>
        <p:nvSpPr>
          <p:cNvPr id="15" name="CuadroTexto 14">
            <a:extLst>
              <a:ext uri="{FF2B5EF4-FFF2-40B4-BE49-F238E27FC236}">
                <a16:creationId xmlns:a16="http://schemas.microsoft.com/office/drawing/2014/main" id="{C70670CB-E0C6-4719-BA95-63027FCD1DCA}"/>
              </a:ext>
            </a:extLst>
          </p:cNvPr>
          <p:cNvSpPr txBox="1"/>
          <p:nvPr/>
        </p:nvSpPr>
        <p:spPr>
          <a:xfrm>
            <a:off x="1268426" y="2347997"/>
            <a:ext cx="4148487" cy="5509200"/>
          </a:xfrm>
          <a:prstGeom prst="rect">
            <a:avLst/>
          </a:prstGeom>
          <a:noFill/>
        </p:spPr>
        <p:txBody>
          <a:bodyPr wrap="square" rtlCol="0">
            <a:spAutoFit/>
          </a:bodyPr>
          <a:lstStyle/>
          <a:p>
            <a:pPr algn="just"/>
            <a:r>
              <a:rPr lang="es-ES" sz="1600" dirty="0"/>
              <a:t>En Acuario podrás conocer de cerca a los habitantes de cada región en un ambiente divertido y educativo para toda la familia en la mejor experiencia subterránea de la Ciudad de México</a:t>
            </a:r>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s-ES" sz="1600" dirty="0"/>
          </a:p>
          <a:p>
            <a:pPr algn="just"/>
            <a:endParaRPr lang="en-US" sz="1600" dirty="0"/>
          </a:p>
        </p:txBody>
      </p:sp>
      <p:sp>
        <p:nvSpPr>
          <p:cNvPr id="16" name="CuadroTexto 15">
            <a:extLst>
              <a:ext uri="{FF2B5EF4-FFF2-40B4-BE49-F238E27FC236}">
                <a16:creationId xmlns:a16="http://schemas.microsoft.com/office/drawing/2014/main" id="{F62EEA8D-A03A-48CE-B4BC-C8965C6A3F92}"/>
              </a:ext>
            </a:extLst>
          </p:cNvPr>
          <p:cNvSpPr txBox="1"/>
          <p:nvPr/>
        </p:nvSpPr>
        <p:spPr>
          <a:xfrm>
            <a:off x="389196" y="9710057"/>
            <a:ext cx="6093153" cy="530533"/>
          </a:xfrm>
          <a:prstGeom prst="rect">
            <a:avLst/>
          </a:prstGeom>
          <a:noFill/>
        </p:spPr>
        <p:txBody>
          <a:bodyPr wrap="square" rtlCol="0">
            <a:spAutoFit/>
          </a:bodyPr>
          <a:lstStyle/>
          <a:p>
            <a:endParaRPr lang="en-US" dirty="0"/>
          </a:p>
        </p:txBody>
      </p:sp>
      <p:sp>
        <p:nvSpPr>
          <p:cNvPr id="17" name="CuadroTexto 16">
            <a:extLst>
              <a:ext uri="{FF2B5EF4-FFF2-40B4-BE49-F238E27FC236}">
                <a16:creationId xmlns:a16="http://schemas.microsoft.com/office/drawing/2014/main" id="{CD8539BD-BD9F-4258-B4AC-ED6A6E0F0368}"/>
              </a:ext>
            </a:extLst>
          </p:cNvPr>
          <p:cNvSpPr txBox="1"/>
          <p:nvPr/>
        </p:nvSpPr>
        <p:spPr>
          <a:xfrm>
            <a:off x="413656" y="9844003"/>
            <a:ext cx="2554515" cy="276999"/>
          </a:xfrm>
          <a:prstGeom prst="rect">
            <a:avLst/>
          </a:prstGeom>
          <a:noFill/>
        </p:spPr>
        <p:txBody>
          <a:bodyPr wrap="square" rtlCol="0">
            <a:spAutoFit/>
          </a:bodyPr>
          <a:lstStyle/>
          <a:p>
            <a:r>
              <a:rPr lang="es-MX" sz="1200" dirty="0"/>
              <a:t>Recibe noticias y ofertas de Acuario</a:t>
            </a:r>
            <a:endParaRPr lang="en-US" sz="1200" dirty="0"/>
          </a:p>
        </p:txBody>
      </p:sp>
      <p:sp>
        <p:nvSpPr>
          <p:cNvPr id="18" name="CuadroTexto 17">
            <a:extLst>
              <a:ext uri="{FF2B5EF4-FFF2-40B4-BE49-F238E27FC236}">
                <a16:creationId xmlns:a16="http://schemas.microsoft.com/office/drawing/2014/main" id="{2EF529FA-DF69-4B69-AAA5-CD4F93F42DBA}"/>
              </a:ext>
            </a:extLst>
          </p:cNvPr>
          <p:cNvSpPr txBox="1"/>
          <p:nvPr/>
        </p:nvSpPr>
        <p:spPr>
          <a:xfrm>
            <a:off x="2993759" y="9780687"/>
            <a:ext cx="2554515" cy="276999"/>
          </a:xfrm>
          <a:prstGeom prst="rect">
            <a:avLst/>
          </a:prstGeom>
          <a:noFill/>
        </p:spPr>
        <p:txBody>
          <a:bodyPr wrap="square" rtlCol="0">
            <a:spAutoFit/>
          </a:bodyPr>
          <a:lstStyle/>
          <a:p>
            <a:r>
              <a:rPr lang="es-MX" sz="1200" dirty="0"/>
              <a:t>Email</a:t>
            </a:r>
            <a:endParaRPr lang="en-US" sz="1200" dirty="0"/>
          </a:p>
        </p:txBody>
      </p:sp>
      <p:sp>
        <p:nvSpPr>
          <p:cNvPr id="19" name="CuadroTexto 18">
            <a:extLst>
              <a:ext uri="{FF2B5EF4-FFF2-40B4-BE49-F238E27FC236}">
                <a16:creationId xmlns:a16="http://schemas.microsoft.com/office/drawing/2014/main" id="{95812357-5198-4945-A00C-20A9F78F2269}"/>
              </a:ext>
            </a:extLst>
          </p:cNvPr>
          <p:cNvSpPr txBox="1"/>
          <p:nvPr/>
        </p:nvSpPr>
        <p:spPr>
          <a:xfrm>
            <a:off x="5416913" y="9751670"/>
            <a:ext cx="1065436" cy="338554"/>
          </a:xfrm>
          <a:prstGeom prst="rect">
            <a:avLst/>
          </a:prstGeom>
          <a:noFill/>
        </p:spPr>
        <p:txBody>
          <a:bodyPr wrap="square" rtlCol="0">
            <a:spAutoFit/>
          </a:bodyPr>
          <a:lstStyle/>
          <a:p>
            <a:r>
              <a:rPr lang="es-MX" sz="1600" dirty="0">
                <a:highlight>
                  <a:srgbClr val="FFFF00"/>
                </a:highlight>
              </a:rPr>
              <a:t>Suscríbete</a:t>
            </a:r>
            <a:endParaRPr lang="en-US" sz="1600" dirty="0">
              <a:highlight>
                <a:srgbClr val="FFFF00"/>
              </a:highlight>
            </a:endParaRPr>
          </a:p>
        </p:txBody>
      </p:sp>
      <p:sp>
        <p:nvSpPr>
          <p:cNvPr id="20" name="CuadroTexto 19">
            <a:extLst>
              <a:ext uri="{FF2B5EF4-FFF2-40B4-BE49-F238E27FC236}">
                <a16:creationId xmlns:a16="http://schemas.microsoft.com/office/drawing/2014/main" id="{6ECA7491-C5C2-4DD5-B0AB-3AF23AC55969}"/>
              </a:ext>
            </a:extLst>
          </p:cNvPr>
          <p:cNvSpPr txBox="1"/>
          <p:nvPr/>
        </p:nvSpPr>
        <p:spPr>
          <a:xfrm>
            <a:off x="2938421" y="9715533"/>
            <a:ext cx="3476173" cy="410945"/>
          </a:xfrm>
          <a:prstGeom prst="rect">
            <a:avLst/>
          </a:prstGeom>
          <a:noFill/>
          <a:ln>
            <a:solidFill>
              <a:schemeClr val="tx1"/>
            </a:solidFill>
          </a:ln>
        </p:spPr>
        <p:txBody>
          <a:bodyPr wrap="square" rtlCol="0">
            <a:spAutoFit/>
          </a:bodyPr>
          <a:lstStyle/>
          <a:p>
            <a:endParaRPr lang="en-US" dirty="0"/>
          </a:p>
        </p:txBody>
      </p:sp>
      <p:sp>
        <p:nvSpPr>
          <p:cNvPr id="21" name="CuadroTexto 20">
            <a:extLst>
              <a:ext uri="{FF2B5EF4-FFF2-40B4-BE49-F238E27FC236}">
                <a16:creationId xmlns:a16="http://schemas.microsoft.com/office/drawing/2014/main" id="{08138936-692F-44F6-8D18-A933D88821BF}"/>
              </a:ext>
            </a:extLst>
          </p:cNvPr>
          <p:cNvSpPr txBox="1"/>
          <p:nvPr/>
        </p:nvSpPr>
        <p:spPr>
          <a:xfrm>
            <a:off x="5416913" y="9715533"/>
            <a:ext cx="974544" cy="405469"/>
          </a:xfrm>
          <a:prstGeom prst="rect">
            <a:avLst/>
          </a:prstGeom>
          <a:noFill/>
          <a:ln>
            <a:solidFill>
              <a:schemeClr val="tx1"/>
            </a:solidFill>
          </a:ln>
        </p:spPr>
        <p:txBody>
          <a:bodyPr wrap="square" rtlCol="0">
            <a:spAutoFit/>
          </a:bodyPr>
          <a:lstStyle/>
          <a:p>
            <a:endParaRPr lang="en-US" dirty="0"/>
          </a:p>
        </p:txBody>
      </p:sp>
      <p:pic>
        <p:nvPicPr>
          <p:cNvPr id="23" name="Imagen 22" descr="Un grupo de personas en una rampa&#10;&#10;Descripción generada automáticamente con confianza media">
            <a:extLst>
              <a:ext uri="{FF2B5EF4-FFF2-40B4-BE49-F238E27FC236}">
                <a16:creationId xmlns:a16="http://schemas.microsoft.com/office/drawing/2014/main" id="{0416EC4D-AF7E-4B86-8277-B382B60A5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182" y="6052458"/>
            <a:ext cx="3975825" cy="2555212"/>
          </a:xfrm>
          <a:prstGeom prst="rect">
            <a:avLst/>
          </a:prstGeom>
        </p:spPr>
      </p:pic>
      <p:pic>
        <p:nvPicPr>
          <p:cNvPr id="25" name="Imagen 24" descr="Personas en frente de un edificio&#10;&#10;Descripción generada automáticamente con confianza media">
            <a:extLst>
              <a:ext uri="{FF2B5EF4-FFF2-40B4-BE49-F238E27FC236}">
                <a16:creationId xmlns:a16="http://schemas.microsoft.com/office/drawing/2014/main" id="{A95E4FDB-41BB-4E14-AF3E-4CC817FA0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182" y="3643086"/>
            <a:ext cx="3975825" cy="2420375"/>
          </a:xfrm>
          <a:prstGeom prst="rect">
            <a:avLst/>
          </a:prstGeom>
        </p:spPr>
      </p:pic>
    </p:spTree>
    <p:extLst>
      <p:ext uri="{BB962C8B-B14F-4D97-AF65-F5344CB8AC3E}">
        <p14:creationId xmlns:p14="http://schemas.microsoft.com/office/powerpoint/2010/main" val="308872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B9506F-6AFB-497E-AC40-EFAC9419D818}"/>
              </a:ext>
            </a:extLst>
          </p:cNvPr>
          <p:cNvSpPr>
            <a:spLocks noGrp="1"/>
          </p:cNvSpPr>
          <p:nvPr>
            <p:ph type="title"/>
          </p:nvPr>
        </p:nvSpPr>
        <p:spPr/>
        <p:txBody>
          <a:bodyPr/>
          <a:lstStyle/>
          <a:p>
            <a:r>
              <a:rPr lang="es-MX" b="1" dirty="0"/>
              <a:t>NOSOTROS</a:t>
            </a:r>
            <a:endParaRPr lang="en-US" b="1" dirty="0"/>
          </a:p>
        </p:txBody>
      </p:sp>
      <p:sp>
        <p:nvSpPr>
          <p:cNvPr id="3" name="Marcador de contenido 2">
            <a:extLst>
              <a:ext uri="{FF2B5EF4-FFF2-40B4-BE49-F238E27FC236}">
                <a16:creationId xmlns:a16="http://schemas.microsoft.com/office/drawing/2014/main" id="{0A5EE1EF-7B26-4CBB-B851-ACAB36CCFE70}"/>
              </a:ext>
            </a:extLst>
          </p:cNvPr>
          <p:cNvSpPr>
            <a:spLocks noGrp="1"/>
          </p:cNvSpPr>
          <p:nvPr>
            <p:ph idx="1"/>
          </p:nvPr>
        </p:nvSpPr>
        <p:spPr/>
        <p:txBody>
          <a:bodyPr/>
          <a:lstStyle/>
          <a:p>
            <a:pPr algn="just"/>
            <a:r>
              <a:rPr lang="es-MX" dirty="0"/>
              <a:t>Información de nosotros visión y misión.</a:t>
            </a:r>
          </a:p>
          <a:p>
            <a:pPr algn="just"/>
            <a:r>
              <a:rPr lang="es-MX" dirty="0"/>
              <a:t>Centro de conservación(Con la finalidad de concientizar y ayudar a conservar el mundo marino).</a:t>
            </a:r>
          </a:p>
          <a:p>
            <a:pPr algn="just"/>
            <a:r>
              <a:rPr lang="es-MX" dirty="0"/>
              <a:t>Una área de preguntas frecuentes.</a:t>
            </a:r>
          </a:p>
          <a:p>
            <a:pPr algn="just"/>
            <a:r>
              <a:rPr lang="es-MX" dirty="0"/>
              <a:t>Espacio seguro.</a:t>
            </a:r>
          </a:p>
          <a:p>
            <a:pPr marL="0" indent="0">
              <a:buNone/>
            </a:pPr>
            <a:endParaRPr lang="es-MX" dirty="0"/>
          </a:p>
          <a:p>
            <a:endParaRPr lang="en-US" dirty="0"/>
          </a:p>
        </p:txBody>
      </p:sp>
    </p:spTree>
    <p:extLst>
      <p:ext uri="{BB962C8B-B14F-4D97-AF65-F5344CB8AC3E}">
        <p14:creationId xmlns:p14="http://schemas.microsoft.com/office/powerpoint/2010/main" val="346656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0B62B-98E3-4855-8F6A-5DBD5ABBF101}"/>
              </a:ext>
            </a:extLst>
          </p:cNvPr>
          <p:cNvSpPr>
            <a:spLocks noGrp="1"/>
          </p:cNvSpPr>
          <p:nvPr>
            <p:ph type="title"/>
          </p:nvPr>
        </p:nvSpPr>
        <p:spPr>
          <a:xfrm>
            <a:off x="471489" y="170143"/>
            <a:ext cx="5915025" cy="816829"/>
          </a:xfrm>
        </p:spPr>
        <p:txBody>
          <a:bodyPr/>
          <a:lstStyle/>
          <a:p>
            <a:pPr algn="ctr"/>
            <a:r>
              <a:rPr lang="es-MX" b="1" dirty="0"/>
              <a:t>NOSOTROS</a:t>
            </a:r>
            <a:endParaRPr lang="en-US" b="1" dirty="0"/>
          </a:p>
        </p:txBody>
      </p:sp>
      <p:sp>
        <p:nvSpPr>
          <p:cNvPr id="3" name="Marcador de contenido 2">
            <a:extLst>
              <a:ext uri="{FF2B5EF4-FFF2-40B4-BE49-F238E27FC236}">
                <a16:creationId xmlns:a16="http://schemas.microsoft.com/office/drawing/2014/main" id="{C869070B-A692-4BFF-ABB9-44D9BCC23983}"/>
              </a:ext>
            </a:extLst>
          </p:cNvPr>
          <p:cNvSpPr>
            <a:spLocks noGrp="1"/>
          </p:cNvSpPr>
          <p:nvPr>
            <p:ph idx="1"/>
          </p:nvPr>
        </p:nvSpPr>
        <p:spPr>
          <a:xfrm>
            <a:off x="494391" y="986972"/>
            <a:ext cx="2474912" cy="8287658"/>
          </a:xfrm>
        </p:spPr>
        <p:txBody>
          <a:bodyPr>
            <a:normAutofit/>
          </a:bodyPr>
          <a:lstStyle/>
          <a:p>
            <a:r>
              <a:rPr lang="es-ES" sz="1200" b="1" dirty="0"/>
              <a:t>Acuario Inbursa</a:t>
            </a:r>
          </a:p>
          <a:p>
            <a:r>
              <a:rPr lang="es-ES" sz="1200" dirty="0"/>
              <a:t>Desde la fría Antártida hasta lo más profundo del Amazonas, explorar hábitat por hábitat y conoce a todas las asombrosas criaturas que viven en el Mar de la Ciudad. En Acuario Inbursa y Acuario Interactivo podrás conocer de cerca a los habitantes de cada región en un ambiente divertido y educativo para toda la familia en la mejor experiencia subterránea de la Ciudad de México.</a:t>
            </a:r>
          </a:p>
          <a:p>
            <a:r>
              <a:rPr lang="es-ES" sz="1200" dirty="0">
                <a:effectLst/>
              </a:rPr>
              <a:t>El Acuario Inbursa cuenta con un sólido programa de conservación de diferentes especies marinas en peligro de extinción, en su manejo y reproducción en cautiverio; entre estas especies se encuentran corales, caballitos de mar, medusas y pingüinos.</a:t>
            </a:r>
            <a:endParaRPr lang="es-ES" sz="1200" dirty="0"/>
          </a:p>
          <a:p>
            <a:r>
              <a:rPr lang="es-ES" sz="1200" dirty="0"/>
              <a:t>Un grupo de especialistas en acuarística conforman el propio Centro de Conservación (CECONSE) del Acuario Inbursa, donde se encargan de analizar el agua de las exhibiciones para su adecuado funcionamiento, preparar las dietas específicas de cada especie y supervisar las cuarentenas, además de su reproducción.</a:t>
            </a:r>
          </a:p>
          <a:p>
            <a:pPr marL="0" indent="0">
              <a:buNone/>
            </a:pPr>
            <a:endParaRPr lang="en-US" dirty="0"/>
          </a:p>
        </p:txBody>
      </p:sp>
      <p:sp>
        <p:nvSpPr>
          <p:cNvPr id="5" name="CuadroTexto 4">
            <a:extLst>
              <a:ext uri="{FF2B5EF4-FFF2-40B4-BE49-F238E27FC236}">
                <a16:creationId xmlns:a16="http://schemas.microsoft.com/office/drawing/2014/main" id="{7A0B0AF4-E7B7-4E23-AF3A-BC831451E73C}"/>
              </a:ext>
            </a:extLst>
          </p:cNvPr>
          <p:cNvSpPr txBox="1"/>
          <p:nvPr/>
        </p:nvSpPr>
        <p:spPr>
          <a:xfrm>
            <a:off x="2975429" y="1611086"/>
            <a:ext cx="3091542" cy="8273144"/>
          </a:xfrm>
          <a:prstGeom prst="rect">
            <a:avLst/>
          </a:prstGeom>
          <a:noFill/>
        </p:spPr>
        <p:txBody>
          <a:bodyPr wrap="square" rtlCol="0">
            <a:spAutoFit/>
          </a:bodyPr>
          <a:lstStyle/>
          <a:p>
            <a:endParaRPr lang="en-US" dirty="0"/>
          </a:p>
        </p:txBody>
      </p:sp>
      <p:pic>
        <p:nvPicPr>
          <p:cNvPr id="7" name="Imagen 6" descr="Un pájaro con la boca abierta&#10;&#10;Descripción generada automáticamente con confianza media">
            <a:extLst>
              <a:ext uri="{FF2B5EF4-FFF2-40B4-BE49-F238E27FC236}">
                <a16:creationId xmlns:a16="http://schemas.microsoft.com/office/drawing/2014/main" id="{8A0B16CE-759D-4388-8EBB-6195FC1E2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303" y="986971"/>
            <a:ext cx="3091542" cy="5709103"/>
          </a:xfrm>
          <a:prstGeom prst="rect">
            <a:avLst/>
          </a:prstGeom>
        </p:spPr>
      </p:pic>
      <p:pic>
        <p:nvPicPr>
          <p:cNvPr id="14" name="Imagen 13" descr="Interfaz de usuario gráfica, Texto, Aplicación&#10;&#10;Descripción generada automáticamente">
            <a:extLst>
              <a:ext uri="{FF2B5EF4-FFF2-40B4-BE49-F238E27FC236}">
                <a16:creationId xmlns:a16="http://schemas.microsoft.com/office/drawing/2014/main" id="{ED5ED717-E0BD-4933-9D91-04CD2C464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9" y="6829425"/>
            <a:ext cx="5589356" cy="3658280"/>
          </a:xfrm>
          <a:prstGeom prst="rect">
            <a:avLst/>
          </a:prstGeom>
        </p:spPr>
      </p:pic>
    </p:spTree>
    <p:extLst>
      <p:ext uri="{BB962C8B-B14F-4D97-AF65-F5344CB8AC3E}">
        <p14:creationId xmlns:p14="http://schemas.microsoft.com/office/powerpoint/2010/main" val="14251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D6347-2E13-4700-9352-BA7296395594}"/>
              </a:ext>
            </a:extLst>
          </p:cNvPr>
          <p:cNvSpPr>
            <a:spLocks noGrp="1"/>
          </p:cNvSpPr>
          <p:nvPr>
            <p:ph type="title"/>
          </p:nvPr>
        </p:nvSpPr>
        <p:spPr/>
        <p:txBody>
          <a:bodyPr/>
          <a:lstStyle/>
          <a:p>
            <a:r>
              <a:rPr lang="es-MX" b="1" dirty="0"/>
              <a:t>SERVICIOS</a:t>
            </a:r>
            <a:endParaRPr lang="en-US" b="1" dirty="0"/>
          </a:p>
        </p:txBody>
      </p:sp>
      <p:sp>
        <p:nvSpPr>
          <p:cNvPr id="3" name="Marcador de contenido 2">
            <a:extLst>
              <a:ext uri="{FF2B5EF4-FFF2-40B4-BE49-F238E27FC236}">
                <a16:creationId xmlns:a16="http://schemas.microsoft.com/office/drawing/2014/main" id="{90FFABA1-8CEE-4FE0-89A7-68D8182EE88E}"/>
              </a:ext>
            </a:extLst>
          </p:cNvPr>
          <p:cNvSpPr>
            <a:spLocks noGrp="1"/>
          </p:cNvSpPr>
          <p:nvPr>
            <p:ph idx="1"/>
          </p:nvPr>
        </p:nvSpPr>
        <p:spPr/>
        <p:txBody>
          <a:bodyPr>
            <a:normAutofit/>
          </a:bodyPr>
          <a:lstStyle/>
          <a:p>
            <a:r>
              <a:rPr lang="es-MX" dirty="0"/>
              <a:t>Ventas corporativas.</a:t>
            </a:r>
          </a:p>
          <a:p>
            <a:r>
              <a:rPr lang="es-MX" dirty="0"/>
              <a:t>Eventos especiales o sociales.</a:t>
            </a:r>
          </a:p>
          <a:p>
            <a:endParaRPr lang="es-MX" dirty="0"/>
          </a:p>
          <a:p>
            <a:pPr marL="0" indent="0">
              <a:buNone/>
            </a:pPr>
            <a:endParaRPr lang="en-US" dirty="0"/>
          </a:p>
        </p:txBody>
      </p:sp>
    </p:spTree>
    <p:extLst>
      <p:ext uri="{BB962C8B-B14F-4D97-AF65-F5344CB8AC3E}">
        <p14:creationId xmlns:p14="http://schemas.microsoft.com/office/powerpoint/2010/main" val="227175506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4784</TotalTime>
  <Words>920</Words>
  <Application>Microsoft Office PowerPoint</Application>
  <PresentationFormat>Panorámica</PresentationFormat>
  <Paragraphs>114</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Algerian</vt:lpstr>
      <vt:lpstr>Arial</vt:lpstr>
      <vt:lpstr>Calibri</vt:lpstr>
      <vt:lpstr>Calibri Light</vt:lpstr>
      <vt:lpstr>Tema de Office</vt:lpstr>
      <vt:lpstr>Presentación de PowerPoint</vt:lpstr>
      <vt:lpstr>El proyecto es un Acuario</vt:lpstr>
      <vt:lpstr>ESQUEMA DE SITIO</vt:lpstr>
      <vt:lpstr>ACUARIO</vt:lpstr>
      <vt:lpstr>INICIO</vt:lpstr>
      <vt:lpstr>INICIO</vt:lpstr>
      <vt:lpstr>NOSOTROS</vt:lpstr>
      <vt:lpstr>NOSOTROS</vt:lpstr>
      <vt:lpstr>SERVICIOS</vt:lpstr>
      <vt:lpstr>SERVICIOS</vt:lpstr>
      <vt:lpstr>GALERIA</vt:lpstr>
      <vt:lpstr>Presentación de PowerPoint</vt:lpstr>
      <vt:lpstr>CONTACTO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Cruz Martínez</dc:creator>
  <cp:lastModifiedBy>Martin Cruz Martínez</cp:lastModifiedBy>
  <cp:revision>33</cp:revision>
  <dcterms:created xsi:type="dcterms:W3CDTF">2021-07-15T13:42:09Z</dcterms:created>
  <dcterms:modified xsi:type="dcterms:W3CDTF">2021-07-19T23:43:21Z</dcterms:modified>
</cp:coreProperties>
</file>